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2" r:id="rId4"/>
    <p:sldId id="261" r:id="rId5"/>
    <p:sldId id="277" r:id="rId6"/>
    <p:sldId id="274" r:id="rId7"/>
    <p:sldId id="291" r:id="rId8"/>
    <p:sldId id="278" r:id="rId9"/>
    <p:sldId id="292" r:id="rId10"/>
    <p:sldId id="293" r:id="rId11"/>
    <p:sldId id="284" r:id="rId12"/>
    <p:sldId id="290" r:id="rId13"/>
    <p:sldId id="294" r:id="rId14"/>
    <p:sldId id="267" r:id="rId15"/>
    <p:sldId id="266" r:id="rId16"/>
    <p:sldId id="288" r:id="rId17"/>
    <p:sldId id="265" r:id="rId18"/>
    <p:sldId id="272" r:id="rId19"/>
    <p:sldId id="271" r:id="rId20"/>
    <p:sldId id="264" r:id="rId21"/>
    <p:sldId id="273" r:id="rId22"/>
    <p:sldId id="270" r:id="rId23"/>
    <p:sldId id="289" r:id="rId24"/>
    <p:sldId id="269" r:id="rId25"/>
    <p:sldId id="268" r:id="rId26"/>
    <p:sldId id="275" r:id="rId27"/>
    <p:sldId id="263" r:id="rId28"/>
    <p:sldId id="283" r:id="rId29"/>
    <p:sldId id="282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328A"/>
    <a:srgbClr val="C52378"/>
    <a:srgbClr val="C6247A"/>
    <a:srgbClr val="98124D"/>
    <a:srgbClr val="0F8797"/>
    <a:srgbClr val="84CDC8"/>
    <a:srgbClr val="A2B84A"/>
    <a:srgbClr val="FEF0D3"/>
    <a:srgbClr val="A0C238"/>
    <a:srgbClr val="0D8697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6433" autoAdjust="0"/>
  </p:normalViewPr>
  <p:slideViewPr>
    <p:cSldViewPr snapToGrid="0">
      <p:cViewPr varScale="1">
        <p:scale>
          <a:sx n="52" d="100"/>
          <a:sy n="52" d="100"/>
        </p:scale>
        <p:origin x="-1138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9538944"/>
      </p:ext>
    </p:extLst>
  </p:cSld>
  <p:clrMapOvr>
    <a:masterClrMapping/>
  </p:clrMapOvr>
  <p:transition spd="slow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77201597"/>
      </p:ext>
    </p:extLst>
  </p:cSld>
  <p:clrMapOvr>
    <a:masterClrMapping/>
  </p:clrMapOvr>
  <p:transition spd="slow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19314716"/>
      </p:ext>
    </p:extLst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61913746"/>
      </p:ext>
    </p:extLst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1944611"/>
      </p:ext>
    </p:extLst>
  </p:cSld>
  <p:clrMapOvr>
    <a:masterClrMapping/>
  </p:clrMapOvr>
  <p:transition spd="slow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87040233"/>
      </p:ext>
    </p:extLst>
  </p:cSld>
  <p:clrMapOvr>
    <a:masterClrMapping/>
  </p:clrMapOvr>
  <p:transition spd="slow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09886435"/>
      </p:ext>
    </p:extLst>
  </p:cSld>
  <p:clrMapOvr>
    <a:masterClrMapping/>
  </p:clrMapOvr>
  <p:transition spd="slow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30264560"/>
      </p:ext>
    </p:extLst>
  </p:cSld>
  <p:clrMapOvr>
    <a:masterClrMapping/>
  </p:clrMapOvr>
  <p:transition spd="slow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14396490"/>
      </p:ext>
    </p:extLst>
  </p:cSld>
  <p:clrMapOvr>
    <a:masterClrMapping/>
  </p:clrMapOvr>
  <p:transition spd="slow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26733933"/>
      </p:ext>
    </p:extLst>
  </p:cSld>
  <p:clrMapOvr>
    <a:masterClrMapping/>
  </p:clrMapOvr>
  <p:transition spd="slow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74486098"/>
      </p:ext>
    </p:extLst>
  </p:cSld>
  <p:clrMapOvr>
    <a:masterClrMapping/>
  </p:clrMapOvr>
  <p:transition spd="slow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heel spokes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04956" y="1845295"/>
            <a:ext cx="673408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i="1" dirty="0" smtClean="0">
                <a:ln w="19050">
                  <a:solidFill>
                    <a:srgbClr val="FEF0D3"/>
                  </a:solidFill>
                </a:ln>
                <a:solidFill>
                  <a:srgbClr val="98124D"/>
                </a:solidFill>
                <a:latin typeface="Monotype Corsiva" pitchFamily="66" charset="0"/>
                <a:ea typeface="Tahoma" panose="020B0604030504040204" pitchFamily="34" charset="0"/>
                <a:cs typeface="Times New Roman" pitchFamily="18" charset="0"/>
              </a:rPr>
              <a:t>Развитие речи детей в 1 младшей группе. </a:t>
            </a:r>
            <a:r>
              <a:rPr lang="ru-RU" sz="4000" b="1" i="1" dirty="0" smtClean="0">
                <a:ln w="19050">
                  <a:solidFill>
                    <a:srgbClr val="FEF0D3"/>
                  </a:solidFill>
                </a:ln>
                <a:solidFill>
                  <a:srgbClr val="98124D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endParaRPr lang="ru-RU" sz="4000" b="1" i="1" dirty="0">
              <a:ln w="19050">
                <a:solidFill>
                  <a:srgbClr val="FEF0D3"/>
                </a:solidFill>
              </a:ln>
              <a:solidFill>
                <a:srgbClr val="98124D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043948" y="4153619"/>
            <a:ext cx="3687096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i="1" dirty="0" smtClean="0">
                <a:solidFill>
                  <a:srgbClr val="C52378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Автор: </a:t>
            </a:r>
            <a:r>
              <a:rPr lang="ru-RU" sz="2400" dirty="0" smtClean="0">
                <a:solidFill>
                  <a:srgbClr val="C52378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Воспитатели группы №2 «Клубочки».</a:t>
            </a:r>
            <a:r>
              <a:rPr lang="ru-RU" sz="2400" b="1" i="1" dirty="0" smtClean="0">
                <a:solidFill>
                  <a:srgbClr val="C52378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endParaRPr lang="ru-RU" sz="2400" b="1" i="1" dirty="0">
              <a:solidFill>
                <a:srgbClr val="C52378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266607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pic>
        <p:nvPicPr>
          <p:cNvPr id="9" name="Picture 1" descr="C:\Users\Татьяна\Desktop\МЕТОДЫ И ПРИЁМЫ\ФОТО 3\IMG_20201117_16440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4386" y="933092"/>
            <a:ext cx="3142211" cy="4189615"/>
          </a:xfrm>
          <a:prstGeom prst="rect">
            <a:avLst/>
          </a:prstGeom>
          <a:noFill/>
        </p:spPr>
      </p:pic>
      <p:pic>
        <p:nvPicPr>
          <p:cNvPr id="10" name="Picture 3" descr="C:\Users\Татьяна\Desktop\МЕТОДЫ И ПРИЁМЫ\ФОТО 3\IMG-20201118-WA008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04524" y="1294683"/>
            <a:ext cx="3263504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5559344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pic>
        <p:nvPicPr>
          <p:cNvPr id="4097" name="Picture 1" descr="C:\Users\Татьяна\Desktop\К ЗАВТРО\IMG_20210114_09362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27" y="1157621"/>
            <a:ext cx="3886200" cy="2914650"/>
          </a:xfrm>
          <a:prstGeom prst="rect">
            <a:avLst/>
          </a:prstGeom>
          <a:noFill/>
        </p:spPr>
      </p:pic>
      <p:pic>
        <p:nvPicPr>
          <p:cNvPr id="4098" name="Picture 2" descr="C:\Users\Татьяна\Desktop\К ЗАВТРО\IMG_20210114_09371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91383" y="803659"/>
            <a:ext cx="3886200" cy="2914650"/>
          </a:xfrm>
          <a:prstGeom prst="rect">
            <a:avLst/>
          </a:prstGeom>
          <a:noFill/>
        </p:spPr>
      </p:pic>
      <p:pic>
        <p:nvPicPr>
          <p:cNvPr id="9" name="Picture 1" descr="C:\Users\Татьяна\Desktop\К ЗАВТРО\IMG_20210114_0938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3360" y="3340382"/>
            <a:ext cx="3886200" cy="29146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5559344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pic>
        <p:nvPicPr>
          <p:cNvPr id="47106" name="Picture 2" descr="D:\ТАНЮШКА\РАБОЧИЙ ТОЛ !9-20\ДЛЯ ЗАЩИТЫ 20-21\ДЛЯ ЗАЩИТЫ 20-21 год\IMG-20201029-WA002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8248" y="586760"/>
            <a:ext cx="2960293" cy="5255444"/>
          </a:xfrm>
          <a:prstGeom prst="rect">
            <a:avLst/>
          </a:prstGeom>
          <a:noFill/>
        </p:spPr>
      </p:pic>
      <p:pic>
        <p:nvPicPr>
          <p:cNvPr id="47107" name="Picture 3" descr="D:\ТАНЮШКА\РАБОЧИЙ ТОЛ !9-20\ДЛЯ ЗАЩИТЫ 20-21\ДЛЯ ЗАЩИТЫ 20-21 год\IMG-20201029-WA003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1395" y="704748"/>
            <a:ext cx="3057812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5559344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pic>
        <p:nvPicPr>
          <p:cNvPr id="9" name="Picture 2" descr="C:\Users\Татьяна\Desktop\МЕТОДЫ И ПРИЁМЫ\ФОТО 3\IMG-20201118-WA001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6256" y="1338928"/>
            <a:ext cx="3263504" cy="4351338"/>
          </a:xfrm>
          <a:prstGeom prst="rect">
            <a:avLst/>
          </a:prstGeom>
          <a:noFill/>
        </p:spPr>
      </p:pic>
      <p:pic>
        <p:nvPicPr>
          <p:cNvPr id="10" name="Picture 3" descr="C:\Users\Татьяна\Desktop\МЕТОДЫ И ПРИЁМЫ\ФОТО 3\IMG-20201118-WA001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37259" y="1176696"/>
            <a:ext cx="3263504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5559344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209368" y="365126"/>
            <a:ext cx="7305982" cy="1325563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6247A"/>
                </a:solidFill>
                <a:latin typeface="Times New Roman" pitchFamily="18" charset="0"/>
                <a:cs typeface="Times New Roman" pitchFamily="18" charset="0"/>
              </a:rPr>
              <a:t>Игровые ситуации </a:t>
            </a:r>
            <a:r>
              <a:rPr lang="ru-RU" sz="2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стимулируют речевое развитие ребёнка, формируют уверенность в себе, повышают коммуникативную компетентность.</a:t>
            </a:r>
            <a:endParaRPr lang="ru-RU" sz="24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5" name="Picture 1" descr="C:\Users\Татьяна\Desktop\ФОТО !21 разное\IMG-20210228-WA003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9495" y="1707637"/>
            <a:ext cx="3396028" cy="4528037"/>
          </a:xfrm>
          <a:prstGeom prst="rect">
            <a:avLst/>
          </a:prstGeom>
          <a:noFill/>
        </p:spPr>
      </p:pic>
      <p:pic>
        <p:nvPicPr>
          <p:cNvPr id="21506" name="Picture 2" descr="D:\ТАНЮШКА\РАБОЧИЙ ТОЛ !9-20\САМООБРАЗОВАНИЕ   19-20\ФОТО 20год\IMG_20191225_16360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8031" y="1850793"/>
            <a:ext cx="4198545" cy="31489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5559344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pic>
        <p:nvPicPr>
          <p:cNvPr id="22529" name="Picture 1" descr="D:\ТАНЮШКА\РАБОЧИЙ ТОЛ !9-20\ДЛЯ ЗАЩИТЫ 20-21\IMG_20201110_10134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2172" y="903695"/>
            <a:ext cx="3648382" cy="3379205"/>
          </a:xfrm>
          <a:prstGeom prst="rect">
            <a:avLst/>
          </a:prstGeom>
          <a:noFill/>
        </p:spPr>
      </p:pic>
      <p:pic>
        <p:nvPicPr>
          <p:cNvPr id="22530" name="Picture 2" descr="D:\ТАНЮШКА\РАБОЧИЙ ТОЛ !9-20\ДЛЯ ЗАЩИТЫ 20-21\IMG_20201110_1016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57202" y="331710"/>
            <a:ext cx="4414856" cy="3311142"/>
          </a:xfrm>
          <a:prstGeom prst="rect">
            <a:avLst/>
          </a:prstGeom>
          <a:noFill/>
        </p:spPr>
      </p:pic>
      <p:pic>
        <p:nvPicPr>
          <p:cNvPr id="22532" name="Picture 4" descr="C:\Users\Татьяна\Desktop\К ЗАВТРО\IMG_20210122_1749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26059" y="3465871"/>
            <a:ext cx="4138069" cy="31035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5559344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pic>
        <p:nvPicPr>
          <p:cNvPr id="44034" name="Picture 2" descr="D:\ТАНЮШКА\РАБОЧИЙ ТОЛ !9-20\ФОТО 20-21\детии\IMG_20200825_10184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0501" y="940721"/>
            <a:ext cx="3263504" cy="4351338"/>
          </a:xfrm>
          <a:prstGeom prst="rect">
            <a:avLst/>
          </a:prstGeom>
          <a:noFill/>
        </p:spPr>
      </p:pic>
      <p:pic>
        <p:nvPicPr>
          <p:cNvPr id="44035" name="Picture 3" descr="D:\ТАНЮШКА\РАБОЧИЙ ТОЛ !9-20\ФОТО 20-21\детии\IMG_20200916_09012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11002" y="1309432"/>
            <a:ext cx="3263504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5559344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56691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i="1" dirty="0" smtClean="0">
                <a:solidFill>
                  <a:srgbClr val="C6247A"/>
                </a:solidFill>
                <a:latin typeface="Times New Roman" pitchFamily="18" charset="0"/>
                <a:cs typeface="Times New Roman" pitchFamily="18" charset="0"/>
              </a:rPr>
              <a:t>Игры с природным материалом.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Огромное влияние на рост речевой активности ребёнка оказывают разнообразие и доступность объектов, которые он может исследовать.</a:t>
            </a: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3" name="Picture 1" descr="C:\Users\Татьяна\Desktop\К ЗАВТРО\IMG_20210128_15585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198" y="2809439"/>
            <a:ext cx="4159215" cy="3119411"/>
          </a:xfrm>
          <a:prstGeom prst="rect">
            <a:avLst/>
          </a:prstGeom>
          <a:noFill/>
        </p:spPr>
      </p:pic>
      <p:pic>
        <p:nvPicPr>
          <p:cNvPr id="23554" name="Picture 2" descr="C:\Users\Татьяна\Desktop\К ЗАВТРО\IMG_20210128_16002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16805" y="1644319"/>
            <a:ext cx="4316531" cy="32373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5559344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pic>
        <p:nvPicPr>
          <p:cNvPr id="9" name="Picture 3" descr="C:\Users\Татьяна\Desktop\ФОТО !21 разное\IMG-20210228-WA002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20688314">
            <a:off x="331764" y="680418"/>
            <a:ext cx="4105582" cy="3079187"/>
          </a:xfrm>
          <a:prstGeom prst="rect">
            <a:avLst/>
          </a:prstGeom>
          <a:noFill/>
        </p:spPr>
      </p:pic>
      <p:pic>
        <p:nvPicPr>
          <p:cNvPr id="16385" name="Picture 1" descr="D:\ТАНЮШКА\РАБОЧИЙ ТОЛ !9-20\ФОТО 20-21\детии\IMG_20200916_10572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397214">
            <a:off x="4896253" y="424528"/>
            <a:ext cx="3263504" cy="4351338"/>
          </a:xfrm>
          <a:prstGeom prst="rect">
            <a:avLst/>
          </a:prstGeom>
          <a:noFill/>
        </p:spPr>
      </p:pic>
      <p:pic>
        <p:nvPicPr>
          <p:cNvPr id="16387" name="Picture 3" descr="D:\ТАНЮШКА\РАБОЧИЙ ТОЛ !9-20\ФОТО 20-21\детии\IMG_20200825_1017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4864" y="2910349"/>
            <a:ext cx="2834271" cy="37790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5559344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pic>
        <p:nvPicPr>
          <p:cNvPr id="17409" name="Picture 1" descr="D:\ТАНЮШКА\РАБОЧИЙ ТОЛ !9-20\ФОТО 20-21\IMG_20200708_10191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7579" y="3355130"/>
            <a:ext cx="4139552" cy="3104664"/>
          </a:xfrm>
          <a:prstGeom prst="rect">
            <a:avLst/>
          </a:prstGeom>
          <a:noFill/>
        </p:spPr>
      </p:pic>
      <p:pic>
        <p:nvPicPr>
          <p:cNvPr id="17410" name="Picture 2" descr="D:\ТАНЮШКА\РАБОЧИЙ ТОЛ !9-20\ФОТО 20-21\IMG_20200805_10595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90983" y="316964"/>
            <a:ext cx="3886200" cy="2914650"/>
          </a:xfrm>
          <a:prstGeom prst="rect">
            <a:avLst/>
          </a:prstGeom>
          <a:noFill/>
        </p:spPr>
      </p:pic>
      <p:pic>
        <p:nvPicPr>
          <p:cNvPr id="17411" name="Picture 3" descr="D:\ТАНЮШКА\РАБОЧИЙ ТОЛ !9-20\ФОТО 20-21\детии\IMG_20200824_1806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44657" y="1312607"/>
            <a:ext cx="3142145" cy="41895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5559344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25911" y="309716"/>
            <a:ext cx="73594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Ранний возраст - наиболее важный в развитии всех психических процессов, а особенно речи. </a:t>
            </a:r>
          </a:p>
        </p:txBody>
      </p:sp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958646" y="1857342"/>
            <a:ext cx="7639664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Овладение речью – одно из важных достижений в развитии ребёнка раннего возраста.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развитии речи детей ведущая роль принадлежит взрослым.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b="1" i="1" dirty="0" smtClean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для того чтоб дальше малыш шел «в ногу» с нормальным развитием – с ним нужно заниматься.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5559344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DA328A"/>
                </a:solidFill>
                <a:latin typeface="Times New Roman" pitchFamily="18" charset="0"/>
                <a:cs typeface="Times New Roman" pitchFamily="18" charset="0"/>
              </a:rPr>
              <a:t>Музыкальные игры и песни </a:t>
            </a:r>
            <a:r>
              <a:rPr lang="ru-RU" sz="2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важны в процессе овладения ребенка речью. Предоставляем ребёнку возможность двигаться под разнообразную музыку, самостоятельно извлекать звуки из различных предметов, аккомпанируя себе.</a:t>
            </a:r>
            <a:endParaRPr lang="ru-RU" sz="20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7" name="Picture 1" descr="D:\ТАНЮШКА\РАБОЧИЙ ТОЛ !9-20\САМООБРАЗОВАНИЕ   19-20\ФОЛКЛОР Презентац\IMG-20191119-WA010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4677" y="1585324"/>
            <a:ext cx="3886200" cy="291465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31692" y="3848868"/>
            <a:ext cx="3736873" cy="2802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383" y="1669178"/>
            <a:ext cx="2829732" cy="377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65559344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445343" y="365126"/>
            <a:ext cx="6695768" cy="1183455"/>
          </a:xfrm>
        </p:spPr>
        <p:txBody>
          <a:bodyPr>
            <a:noAutofit/>
          </a:bodyPr>
          <a:lstStyle/>
          <a:p>
            <a:r>
              <a:rPr lang="ru-RU" sz="2000" b="1" i="1" dirty="0" smtClean="0">
                <a:solidFill>
                  <a:srgbClr val="DA328A"/>
                </a:solidFill>
                <a:latin typeface="Times New Roman" pitchFamily="18" charset="0"/>
                <a:cs typeface="Times New Roman" pitchFamily="18" charset="0"/>
              </a:rPr>
              <a:t>Рассматривание картинок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хороший прием развития речи, так как речь при этом делается наглядной и более доступной для понимания. 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1" name="Picture 1" descr="D:\ТАНЮШКА\РАБОЧИЙ ТОЛ !9-20\ФОТО 20-21\IMG_20200804_17364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7639" y="1762305"/>
            <a:ext cx="4119885" cy="3089914"/>
          </a:xfrm>
          <a:prstGeom prst="rect">
            <a:avLst/>
          </a:prstGeom>
          <a:noFill/>
        </p:spPr>
      </p:pic>
      <p:pic>
        <p:nvPicPr>
          <p:cNvPr id="15362" name="Picture 2" descr="D:\ТАНЮШКА\РАБОЧИЙ ТОЛ !9-20\САМООБРАЗОВАНИЕ   19-20\ФОЛКЛОР Презентац\IMG-20200320-WA001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9998" y="1825625"/>
            <a:ext cx="3263504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5559344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pic>
        <p:nvPicPr>
          <p:cNvPr id="18433" name="Picture 1" descr="D:\ТАНЮШКА\РАБОЧИЙ ТОЛ !9-20\САМООБРАЗОВАНИЕ   19-20\ФОЛКЛОР Презентац\IMG-20200320-WA001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2891" y="375013"/>
            <a:ext cx="3600328" cy="4223872"/>
          </a:xfrm>
          <a:prstGeom prst="rect">
            <a:avLst/>
          </a:prstGeom>
          <a:noFill/>
        </p:spPr>
      </p:pic>
      <p:pic>
        <p:nvPicPr>
          <p:cNvPr id="18434" name="Picture 2" descr="D:\ТАНЮШКА\РАБОЧИЙ ТОЛ !9-20\САМООБРАЗОВАНИЕ   19-20\ФОЛКЛОР Презентац\IMG-20200320-WA001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6207" y="498270"/>
            <a:ext cx="2854536" cy="4351338"/>
          </a:xfrm>
          <a:prstGeom prst="rect">
            <a:avLst/>
          </a:prstGeom>
          <a:noFill/>
        </p:spPr>
      </p:pic>
      <p:pic>
        <p:nvPicPr>
          <p:cNvPr id="10" name="Picture 2" descr="D:\ТАНЮШКА\РАБОЧИЙ ТОЛ !9-20\ФОТО 20-21\IMG-20200924-WA00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5437" y="3663131"/>
            <a:ext cx="3886200" cy="29146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5559344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pic>
        <p:nvPicPr>
          <p:cNvPr id="45059" name="Picture 3" descr="D:\ТАНЮШКА\РАБОЧИЙ ТОЛ !9-20\ФОТО 20-21\IMG-20200924-WA004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698" y="513019"/>
            <a:ext cx="3263504" cy="4351338"/>
          </a:xfrm>
          <a:prstGeom prst="rect">
            <a:avLst/>
          </a:prstGeom>
          <a:noFill/>
        </p:spPr>
      </p:pic>
      <p:pic>
        <p:nvPicPr>
          <p:cNvPr id="9" name="Picture 2" descr="D:\ТАНЮШКА\РАБОЧИЙ ТОЛ !9-20\ФОТО 20-21\IMG-20200929-WA00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5630" y="3447870"/>
            <a:ext cx="4901995" cy="2761202"/>
          </a:xfrm>
          <a:prstGeom prst="rect">
            <a:avLst/>
          </a:prstGeom>
          <a:noFill/>
        </p:spPr>
      </p:pic>
      <p:pic>
        <p:nvPicPr>
          <p:cNvPr id="11" name="Picture 3" descr="D:\ТАНЮШКА\РАБОЧИЙ ТОЛ !9-20\ФОТО 20-21\IMG-20200929-WA002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1386" y="886254"/>
            <a:ext cx="4343978" cy="24468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5559344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796413" y="365125"/>
            <a:ext cx="3923071" cy="3248230"/>
          </a:xfrm>
        </p:spPr>
        <p:txBody>
          <a:bodyPr>
            <a:normAutofit fontScale="90000"/>
          </a:bodyPr>
          <a:lstStyle/>
          <a:p>
            <a:r>
              <a:rPr lang="ru-RU" sz="2200" b="1" i="1" dirty="0" smtClean="0">
                <a:solidFill>
                  <a:srgbClr val="DA328A"/>
                </a:solidFill>
                <a:latin typeface="Times New Roman" pitchFamily="18" charset="0"/>
                <a:cs typeface="Times New Roman" pitchFamily="18" charset="0"/>
              </a:rPr>
              <a:t>Продуктивные виды деятельности </a:t>
            </a:r>
            <a:r>
              <a:rPr lang="ru-RU" sz="2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Рисование, лепка, аппликация, конструирование развивают лингвистические и сенсорные способности ребёнка, которые имеют особое значение в формировании мыслительной деятельности.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7" name="Picture 1" descr="D:\ТАНЮШКА\РАБОЧИЙ ТОЛ !9-20\ФОТО 20-21\IMG_20200826_10031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3228" y="874176"/>
            <a:ext cx="4041057" cy="3030793"/>
          </a:xfrm>
          <a:prstGeom prst="rect">
            <a:avLst/>
          </a:prstGeom>
          <a:noFill/>
        </p:spPr>
      </p:pic>
      <p:pic>
        <p:nvPicPr>
          <p:cNvPr id="19458" name="Picture 2" descr="D:\ТАНЮШКА\РАБОЧИЙ ТОЛ !9-20\ФОТО 20-21\IMG-20201027-WA001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46" y="3343971"/>
            <a:ext cx="4489043" cy="29158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5559344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pic>
        <p:nvPicPr>
          <p:cNvPr id="20481" name="Picture 1" descr="D:\ТАНЮШКА\РАБОЧИЙ ТОЛ !9-20\ФОТО 20-21\IMG_20200825_1626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2729" y="3414125"/>
            <a:ext cx="3886200" cy="2914650"/>
          </a:xfrm>
          <a:prstGeom prst="rect">
            <a:avLst/>
          </a:prstGeom>
          <a:noFill/>
        </p:spPr>
      </p:pic>
      <p:pic>
        <p:nvPicPr>
          <p:cNvPr id="20482" name="Picture 2" descr="D:\ТАНЮШКА\РАБОЧИЙ ТОЛ !9-20\ФОТО 20-21\IMG_20200729_16262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75189" y="420201"/>
            <a:ext cx="3886200" cy="2914650"/>
          </a:xfrm>
          <a:prstGeom prst="rect">
            <a:avLst/>
          </a:prstGeom>
          <a:noFill/>
        </p:spPr>
      </p:pic>
      <p:pic>
        <p:nvPicPr>
          <p:cNvPr id="10" name="Picture 1" descr="D:\ТАНЮШКА\РАБОЧИЙ ТОЛ !9-20\ФОТО 20-21\детии\IMG_20200904_0925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3017" y="1206193"/>
            <a:ext cx="3263504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5559344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pic>
        <p:nvPicPr>
          <p:cNvPr id="13315" name="Picture 3" descr="C:\Users\Татьяна\Desktop\К ЗАВТРО\IMG_20201221_16060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32227" y="542515"/>
            <a:ext cx="3263504" cy="4351338"/>
          </a:xfrm>
          <a:prstGeom prst="rect">
            <a:avLst/>
          </a:prstGeom>
          <a:noFill/>
        </p:spPr>
      </p:pic>
      <p:pic>
        <p:nvPicPr>
          <p:cNvPr id="10" name="Picture 1" descr="C:\Users\Татьяна\Desktop\К ЗАВТРО\IMG_20201221_1611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3458" y="739441"/>
            <a:ext cx="3082624" cy="4110165"/>
          </a:xfrm>
          <a:prstGeom prst="rect">
            <a:avLst/>
          </a:prstGeom>
          <a:noFill/>
        </p:spPr>
      </p:pic>
      <p:pic>
        <p:nvPicPr>
          <p:cNvPr id="12" name="Picture 2" descr="C:\Users\Татьяна\Desktop\К ЗАВТРО\IMG_20210128_16183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3643" y="3355131"/>
            <a:ext cx="3886200" cy="29146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5559344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pic>
        <p:nvPicPr>
          <p:cNvPr id="25602" name="Picture 2" descr="C:\Users\Татьяна\Desktop\К ЗАВТРО\IMG_20210224_10124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3740" y="970219"/>
            <a:ext cx="3263504" cy="4351338"/>
          </a:xfrm>
          <a:prstGeom prst="rect">
            <a:avLst/>
          </a:prstGeom>
          <a:noFill/>
        </p:spPr>
      </p:pic>
      <p:pic>
        <p:nvPicPr>
          <p:cNvPr id="25603" name="Picture 3" descr="C:\Users\Татьяна\Desktop\К ЗАВТРО\IMG_20210224_10132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11001" y="896477"/>
            <a:ext cx="3263504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5559344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179871" y="486698"/>
            <a:ext cx="3067664" cy="2418734"/>
          </a:xfrm>
        </p:spPr>
        <p:txBody>
          <a:bodyPr>
            <a:normAutofit fontScale="90000"/>
          </a:bodyPr>
          <a:lstStyle/>
          <a:p>
            <a:r>
              <a:rPr lang="ru-RU" sz="31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Провокация, или искусственное</a:t>
            </a:r>
            <a:br>
              <a:rPr lang="ru-RU" sz="31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непонимание ребенка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>
          <a:xfrm>
            <a:off x="628650" y="2389239"/>
            <a:ext cx="3604137" cy="378772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</a:t>
            </a:r>
            <a:r>
              <a:rPr lang="ru-RU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Приём помогает ребенку освоить ситуативную речь и состоит в том, что взрослый не спешит проявить свою понятливость.</a:t>
            </a:r>
            <a:endParaRPr lang="ru-RU" sz="2000" b="1" i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Артикуляционная гимнастика</a:t>
            </a:r>
          </a:p>
          <a:p>
            <a:pPr>
              <a:buNone/>
            </a:pPr>
            <a:r>
              <a:rPr lang="ru-RU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Это комплекс специальных упражнений, которые укрепляют мышцы речевого аппарата, развивают их силу и подвижность.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5559344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973394" y="1740310"/>
            <a:ext cx="6961238" cy="2625213"/>
          </a:xfrm>
        </p:spPr>
        <p:txBody>
          <a:bodyPr/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Спасибо за внимание!</a:t>
            </a:r>
            <a:b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</a:b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5559344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091380" y="457200"/>
            <a:ext cx="7423969" cy="2241755"/>
          </a:xfrm>
        </p:spPr>
        <p:txBody>
          <a:bodyPr>
            <a:normAutofit fontScale="90000"/>
          </a:bodyPr>
          <a:lstStyle/>
          <a:p>
            <a:r>
              <a:rPr lang="ru-RU" sz="27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Игра – одно из лучших средств развития речи детей. Игра доставляет ребенку удовольствие, радость, а эти чувства стимулируют активное восприятие речи и порождают самостоятельную речевую активность.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одержимое 12"/>
          <p:cNvSpPr>
            <a:spLocks noGrp="1"/>
          </p:cNvSpPr>
          <p:nvPr>
            <p:ph sz="half" idx="1"/>
          </p:nvPr>
        </p:nvSpPr>
        <p:spPr>
          <a:xfrm>
            <a:off x="619433" y="2344994"/>
            <a:ext cx="3583858" cy="3831969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2400" b="1" i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6247A"/>
                </a:solidFill>
                <a:latin typeface="Times New Roman" pitchFamily="18" charset="0"/>
                <a:cs typeface="Times New Roman" pitchFamily="18" charset="0"/>
              </a:rPr>
              <a:t>Игры - пантомимы и игры - имитации </a:t>
            </a:r>
            <a:r>
              <a:rPr lang="ru-RU" sz="2400" b="1" i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являются первой ступенькой театрализованной сюжетной игры. Эти формы игр способствуют полноценному</a:t>
            </a:r>
          </a:p>
          <a:p>
            <a:pPr algn="ctr">
              <a:buNone/>
            </a:pPr>
            <a:r>
              <a:rPr lang="ru-RU" sz="2400" b="1" i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 развивающему общению ребенка. </a:t>
            </a:r>
          </a:p>
          <a:p>
            <a:endParaRPr lang="ru-RU" dirty="0"/>
          </a:p>
        </p:txBody>
      </p:sp>
      <p:pic>
        <p:nvPicPr>
          <p:cNvPr id="26625" name="Picture 1" descr="C:\Users\Татьяна\Desktop\ФОТО !21 разное\IMG-20210228-WA004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7983" y="1914114"/>
            <a:ext cx="3392340" cy="45231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5559344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pic>
        <p:nvPicPr>
          <p:cNvPr id="27649" name="Picture 1" descr="C:\Users\Татьяна\Desktop\ФОТО !21 разное\IMG-20210228-WA004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0721" y="896476"/>
            <a:ext cx="3263504" cy="4351338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3233" y="1456915"/>
            <a:ext cx="3263504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65559344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460090" y="265471"/>
            <a:ext cx="6445045" cy="2241755"/>
          </a:xfrm>
        </p:spPr>
        <p:txBody>
          <a:bodyPr>
            <a:normAutofit/>
          </a:bodyPr>
          <a:lstStyle/>
          <a:p>
            <a:r>
              <a:rPr lang="ru-RU" sz="2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Используем игровые </a:t>
            </a:r>
            <a:r>
              <a:rPr lang="ru-RU" sz="2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DA328A"/>
                </a:solidFill>
                <a:latin typeface="Times New Roman" pitchFamily="18" charset="0"/>
                <a:cs typeface="Times New Roman" pitchFamily="18" charset="0"/>
              </a:rPr>
              <a:t>песенки потешки,</a:t>
            </a:r>
            <a:r>
              <a:rPr lang="ru-RU" sz="2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DA328A"/>
                </a:solidFill>
                <a:latin typeface="Times New Roman" pitchFamily="18" charset="0"/>
                <a:cs typeface="Times New Roman" pitchFamily="18" charset="0"/>
              </a:rPr>
              <a:t>пальчиковые игры </a:t>
            </a:r>
            <a:r>
              <a:rPr lang="ru-RU" sz="2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совместной деятельности с ребёнком это способствует непроизвольному обучению его умению вслушиваться в звуки речи, улавливать её ритм, отдельные звукосочетания и постепенно проникать в их смысл.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5" name="Picture 1" descr="C:\Users\Татьяна\Desktop\К ЗАВТРО\IMG_20200317_11255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9998" y="2256503"/>
            <a:ext cx="2940345" cy="3920460"/>
          </a:xfrm>
          <a:prstGeom prst="rect">
            <a:avLst/>
          </a:prstGeom>
          <a:noFill/>
        </p:spPr>
      </p:pic>
      <p:pic>
        <p:nvPicPr>
          <p:cNvPr id="11266" name="Picture 2" descr="C:\Users\Татьяна\Desktop\К ЗАВТРО\IMG_20200317_11262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40498" y="2241755"/>
            <a:ext cx="2951406" cy="39352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5559344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401096" y="365127"/>
            <a:ext cx="6253317" cy="1006474"/>
          </a:xfrm>
        </p:spPr>
        <p:txBody>
          <a:bodyPr>
            <a:normAutofit/>
          </a:bodyPr>
          <a:lstStyle/>
          <a:p>
            <a:r>
              <a:rPr lang="ru-RU" sz="2000" b="1" i="1" dirty="0" smtClean="0">
                <a:solidFill>
                  <a:srgbClr val="DA328A"/>
                </a:solidFill>
                <a:latin typeface="Times New Roman" pitchFamily="18" charset="0"/>
                <a:cs typeface="Times New Roman" pitchFamily="18" charset="0"/>
              </a:rPr>
              <a:t>Театрализованная деятельность, обыгрывание игрушек, инсценировки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помогает развитию речь маленьких детей.  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7" name="Picture 1" descr="C:\Users\Татьяна\Desktop\К ЗАВТРО\IMG_20210225_15493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663" y="1467336"/>
            <a:ext cx="3886200" cy="2914650"/>
          </a:xfrm>
          <a:prstGeom prst="rect">
            <a:avLst/>
          </a:prstGeom>
          <a:noFill/>
        </p:spPr>
      </p:pic>
      <p:pic>
        <p:nvPicPr>
          <p:cNvPr id="14338" name="Picture 2" descr="C:\Users\Татьяна\Desktop\К ЗАВТРО\IMG_20210225_1552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55408" y="1187117"/>
            <a:ext cx="3886200" cy="2914650"/>
          </a:xfrm>
          <a:prstGeom prst="rect">
            <a:avLst/>
          </a:prstGeom>
          <a:noFill/>
        </p:spPr>
      </p:pic>
      <p:pic>
        <p:nvPicPr>
          <p:cNvPr id="10" name="Picture 2" descr="C:\Users\Татьяна\Desktop\К ЗАВТРО\IMG_20210225_1553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52518" y="3722124"/>
            <a:ext cx="3886200" cy="29146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5559344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pic>
        <p:nvPicPr>
          <p:cNvPr id="48131" name="Picture 3" descr="C:\Users\Татьяна\Desktop\К ЗАВТРО\IMG_20210121_09201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418" y="980640"/>
            <a:ext cx="4178880" cy="3134160"/>
          </a:xfrm>
          <a:prstGeom prst="rect">
            <a:avLst/>
          </a:prstGeom>
          <a:noFill/>
        </p:spPr>
      </p:pic>
      <p:pic>
        <p:nvPicPr>
          <p:cNvPr id="48132" name="Picture 4" descr="C:\Users\Татьяна\Desktop\К ЗАВТРО\IMG_20210121_09213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39265" y="774162"/>
            <a:ext cx="4208820" cy="3156615"/>
          </a:xfrm>
          <a:prstGeom prst="rect">
            <a:avLst/>
          </a:prstGeom>
          <a:noFill/>
        </p:spPr>
      </p:pic>
      <p:pic>
        <p:nvPicPr>
          <p:cNvPr id="12" name="Picture 2" descr="C:\Users\Татьяна\Desktop\К ЗАВТРО\IMG_20210121_0923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5528" y="3436374"/>
            <a:ext cx="4053180" cy="30398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5559344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pic>
        <p:nvPicPr>
          <p:cNvPr id="9" name="Picture 3" descr="C:\Users\Татьяна\Desktop\МЕТОДЫ И ПРИЁМЫ\ФОТО 3\IMG-20201118-WA006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21289894">
            <a:off x="376092" y="542750"/>
            <a:ext cx="2987989" cy="3983985"/>
          </a:xfrm>
          <a:prstGeom prst="rect">
            <a:avLst/>
          </a:prstGeom>
          <a:noFill/>
        </p:spPr>
      </p:pic>
      <p:pic>
        <p:nvPicPr>
          <p:cNvPr id="10" name="Picture 2" descr="C:\Users\Татьяна\Desktop\МЕТОДЫ И ПРИЁМЫ\ФОТО 3\IMG-20201118-WA009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594847">
            <a:off x="5565452" y="309716"/>
            <a:ext cx="3029041" cy="4244924"/>
          </a:xfrm>
          <a:prstGeom prst="rect">
            <a:avLst/>
          </a:prstGeom>
          <a:noFill/>
        </p:spPr>
      </p:pic>
      <p:pic>
        <p:nvPicPr>
          <p:cNvPr id="11" name="Picture 3" descr="C:\Users\Татьяна\Desktop\МЕТОДЫ И ПРИЁМЫ\ФОТО 2 методы и приёмы\IMG_20201013_1600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5147" y="2755161"/>
            <a:ext cx="2933333" cy="39111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5559344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445342" y="365126"/>
            <a:ext cx="7070008" cy="1325563"/>
          </a:xfrm>
        </p:spPr>
        <p:txBody>
          <a:bodyPr>
            <a:normAutofit/>
          </a:bodyPr>
          <a:lstStyle/>
          <a:p>
            <a:r>
              <a:rPr lang="ru-RU" sz="2000" b="1" i="1" dirty="0" smtClean="0">
                <a:solidFill>
                  <a:srgbClr val="DA328A"/>
                </a:solidFill>
                <a:latin typeface="Times New Roman" pitchFamily="18" charset="0"/>
                <a:cs typeface="Times New Roman" pitchFamily="18" charset="0"/>
              </a:rPr>
              <a:t>Дидактические, подвижные и словесные игры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способствуют установлению положительных взаимоотношений , развивают речь детей. </a:t>
            </a:r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DA328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i="1" dirty="0">
              <a:solidFill>
                <a:srgbClr val="DA328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C:\Users\Татьяна\Desktop\МЕТОДЫ И ПРИЁМЫ\ФОТО 3\IMG-20201118-WA003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9998" y="1825625"/>
            <a:ext cx="3263504" cy="4351338"/>
          </a:xfrm>
          <a:prstGeom prst="rect">
            <a:avLst/>
          </a:prstGeom>
          <a:noFill/>
        </p:spPr>
      </p:pic>
      <p:pic>
        <p:nvPicPr>
          <p:cNvPr id="11" name="Picture 1" descr="C:\Users\Татьяна\Desktop\МЕТОДЫ И ПРИЁМЫ\ФОТО 3\IMG-20201118-WA003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9150" y="2080736"/>
            <a:ext cx="3886200" cy="38411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5559344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837</TotalTime>
  <Words>341</Words>
  <Application>Microsoft Office PowerPoint</Application>
  <PresentationFormat>Экран (4:3)</PresentationFormat>
  <Paragraphs>24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Слайд 1</vt:lpstr>
      <vt:lpstr>Слайд 2</vt:lpstr>
      <vt:lpstr>Игра – одно из лучших средств развития речи детей. Игра доставляет ребенку удовольствие, радость, а эти чувства стимулируют активное восприятие речи и порождают самостоятельную речевую активность. </vt:lpstr>
      <vt:lpstr>Слайд 4</vt:lpstr>
      <vt:lpstr>Используем игровые песенки потешки, пальчиковые игры в совместной деятельности с ребёнком это способствует непроизвольному обучению его умению вслушиваться в звуки речи, улавливать её ритм, отдельные звукосочетания и постепенно проникать в их смысл. </vt:lpstr>
      <vt:lpstr>Театрализованная деятельность, обыгрывание игрушек, инсценировки – помогает развитию речь маленьких детей.  </vt:lpstr>
      <vt:lpstr>Слайд 7</vt:lpstr>
      <vt:lpstr>Слайд 8</vt:lpstr>
      <vt:lpstr>Дидактические, подвижные и словесные игры - способствуют установлению положительных взаимоотношений , развивают речь детей.   </vt:lpstr>
      <vt:lpstr>Слайд 10</vt:lpstr>
      <vt:lpstr>Слайд 11</vt:lpstr>
      <vt:lpstr>Слайд 12</vt:lpstr>
      <vt:lpstr>Слайд 13</vt:lpstr>
      <vt:lpstr>Игровые ситуации стимулируют речевое развитие ребёнка, формируют уверенность в себе, повышают коммуникативную компетентность.</vt:lpstr>
      <vt:lpstr>Слайд 15</vt:lpstr>
      <vt:lpstr>Слайд 16</vt:lpstr>
      <vt:lpstr>Игры с природным материалом. Огромное влияние на рост речевой активности ребёнка оказывают разнообразие и доступность объектов, которые он может исследовать. </vt:lpstr>
      <vt:lpstr>Слайд 18</vt:lpstr>
      <vt:lpstr>Слайд 19</vt:lpstr>
      <vt:lpstr>Музыкальные игры и песни важны в процессе овладения ребенка речью. Предоставляем ребёнку возможность двигаться под разнообразную музыку, самостоятельно извлекать звуки из различных предметов, аккомпанируя себе.</vt:lpstr>
      <vt:lpstr>Рассматривание картинок – хороший прием развития речи, так как речь при этом делается наглядной и более доступной для понимания.  </vt:lpstr>
      <vt:lpstr>Слайд 22</vt:lpstr>
      <vt:lpstr>Слайд 23</vt:lpstr>
      <vt:lpstr>Продуктивные виды деятельности Рисование, лепка, аппликация, конструирование развивают лингвистические и сенсорные способности ребёнка, которые имеют особое значение в формировании мыслительной деятельности. </vt:lpstr>
      <vt:lpstr>Слайд 25</vt:lpstr>
      <vt:lpstr>Слайд 26</vt:lpstr>
      <vt:lpstr>Слайд 27</vt:lpstr>
      <vt:lpstr>Провокация, или искусственное непонимание ребенка </vt:lpstr>
      <vt:lpstr>Спасибо за внимание! 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Татьяна</cp:lastModifiedBy>
  <cp:revision>136</cp:revision>
  <dcterms:created xsi:type="dcterms:W3CDTF">2013-11-19T05:52:05Z</dcterms:created>
  <dcterms:modified xsi:type="dcterms:W3CDTF">2021-03-01T05:01:35Z</dcterms:modified>
</cp:coreProperties>
</file>